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g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</Types>
</file>

<file path=_rels/.rels>&#65279;<?xml version="1.0" encoding="utf-8"?><Relationships xmlns="http://schemas.openxmlformats.org/package/2006/relationships"><Relationship Type="http://schemas.openxmlformats.org/officeDocument/2006/relationships/officeDocument" Target="ppt/presentation.xml" Id="rId1" /><Relationship Type="http://schemas.openxmlformats.org/package/2006/relationships/metadata/core-properties" Target="docProps/core.xml" Id="rId2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dc="http://purl.org/dc/elements/1.1/" xmlns:cp="http://schemas.openxmlformats.org/package/2006/metadata/core-properties">
  <p:sldMasterIdLst>
    <p:sldMasterId id="2147483648" r:id="rId2"/>
  </p:sldMasterIdLst>
  <p:sldIdLst>
    <p:sldId id="256" r:id="rId5"/>
  </p:sldIdLst>
  <p:sldSz cx="5327650" cy="7562215"/>
  <p:notesSz cx="6858000" cy="9144000"/>
  <p:defaultTextStyle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dc="http://purl.org/dc/elements/1.1/" xmlns:cp="http://schemas.openxmlformats.org/package/2006/metadata/core-properties"/>
</file>

<file path=ppt/_rels/presentation.xml.rels>&#65279;<?xml version="1.0" encoding="utf-8"?><Relationships xmlns="http://schemas.openxmlformats.org/package/2006/relationships"><Relationship Type="http://schemas.openxmlformats.org/officeDocument/2006/relationships/presProps" Target="presProps.xml" Id="rId1" /><Relationship Type="http://schemas.openxmlformats.org/officeDocument/2006/relationships/slideMaster" Target="slideMasters/slideMaster1.xml" Id="rId2" /><Relationship Type="http://schemas.openxmlformats.org/officeDocument/2006/relationships/slide" Target="slides/slide1.xml" Id="rId5" /><Relationship Type="http://schemas.openxmlformats.org/officeDocument/2006/relationships/theme" Target="theme/theme1.xml" Id="rId4" /></Relationships>
</file>

<file path=ppt/slideLayouts/_rels/slideLayout1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2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dc="http://purl.org/dc/elements/1.1/" xmlns:cp="http://schemas.openxmlformats.org/package/2006/metadata/core-properties">
  <p:cSld>
    <p:bg>
      <p:bgPr>
        <a:solidFill>
          <a:schemeClr val="bg1">
            <a:alpha val="0"/>
          </a:schemeClr>
        </a:solidFill>
      </p:bgPr>
    </p:bg>
    <p:spTree>
      <p:nvGrpSpPr>
        <p:cNvPr id="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"/>
          <p:cNvSpPr/>
          <p:nvPr>
            <p:ph type="body" idx="10"/>
          </p:nvPr>
        </p:nvSpPr>
        <p:spPr>
          <a:xfrm>
            <a:off x="0" y="1085850"/>
            <a:ext cx="5327650" cy="50927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800"/>
              </a:lnSpc>
              <a:spcAft>
                <a:spcPts val="345"/>
              </a:spcAft>
            </a:pPr>
            <a:r>
              <a:rPr lang="it-IT" sz="1050" spc="0">
                <a:solidFill>
                  <a:srgbClr val="000000"/>
                </a:solidFill>
                <a:latin typeface="Tahoma" pitchFamily="2" panose="02020603050405020304"/>
              </a:rPr>
              <a:t>Serata Informativa sulla donazione e Trapianto di Organi, Tessuti e Cellule </a:t>
            </a:r>
            <a:br/>
            <a:r>
              <a:rPr lang="it-IT" sz="1200" b="1" spc="0">
                <a:solidFill>
                  <a:srgbClr val="000000"/>
                </a:solidFill>
                <a:latin typeface="Tahoma" pitchFamily="2" panose="02020603050405020304"/>
              </a:rPr>
              <a:t>TEATRO COMUNALE “RICCARDO ZANDONAI” DI ROVERETO </a:t>
            </a:r>
          </a:p>
        </p:txBody>
      </p:sp>
      <p:sp>
        <p:nvSpPr>
          <p:cNvPr id="13" name=""/>
          <p:cNvSpPr/>
          <p:nvPr>
            <p:ph type="body" idx="10"/>
          </p:nvPr>
        </p:nvSpPr>
        <p:spPr>
          <a:xfrm>
            <a:off x="0" y="1595120"/>
            <a:ext cx="5327650" cy="366268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540" rIns="0" bIns="0" anchor="t"/>
          <a:lstStyle/>
          <a:p>
            <a:pPr marL="0" marR="0" indent="0" algn="ctr">
              <a:lnSpc>
                <a:spcPts val="2700"/>
              </a:lnSpc>
              <a:spcAft>
                <a:spcPts val="0"/>
              </a:spcAft>
            </a:pPr>
            <a:r>
              <a:rPr lang="it-IT" sz="2250" b="1" spc="20">
                <a:solidFill>
                  <a:srgbClr val="114293"/>
                </a:solidFill>
                <a:latin typeface="Tahoma" pitchFamily="2" panose="02020603050405020304"/>
              </a:rPr>
              <a:t>SABATO 14 MARZO 2020 </a:t>
            </a:r>
          </a:p>
          <a:p>
            <a:pPr marL="0" marR="0" indent="0" algn="ctr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600" b="1" spc="-10">
                <a:solidFill>
                  <a:srgbClr val="000000"/>
                </a:solidFill>
                <a:latin typeface="Tahoma" pitchFamily="2" panose="02020603050405020304"/>
              </a:rPr>
              <a:t>ORE 20.30 </a:t>
            </a:r>
          </a:p>
          <a:p>
            <a:pPr marL="0" marR="0" indent="0" algn="ctr">
              <a:lnSpc>
                <a:spcPts val="2700"/>
              </a:lnSpc>
              <a:spcBef>
                <a:spcPts val="1495"/>
              </a:spcBef>
              <a:spcAft>
                <a:spcPts val="0"/>
              </a:spcAft>
            </a:pPr>
            <a:r>
              <a:rPr lang="it-IT" sz="2250" b="1" spc="-65">
                <a:solidFill>
                  <a:srgbClr val="114293"/>
                </a:solidFill>
                <a:latin typeface="Tahoma" pitchFamily="2" panose="02020603050405020304"/>
              </a:rPr>
              <a:t>CONCERTO BANDA MUSICALE </a:t>
            </a:r>
          </a:p>
          <a:p>
            <a:pPr marL="0" marR="0" indent="0" algn="ctr">
              <a:lnSpc>
                <a:spcPts val="2700"/>
              </a:lnSpc>
              <a:spcBef>
                <a:spcPts val="185"/>
              </a:spcBef>
              <a:spcAft>
                <a:spcPts val="17270"/>
              </a:spcAft>
            </a:pPr>
            <a:r>
              <a:rPr lang="it-IT" sz="2250" b="1" spc="-110">
                <a:solidFill>
                  <a:srgbClr val="114293"/>
                </a:solidFill>
                <a:latin typeface="Tahoma" pitchFamily="2" panose="02020603050405020304"/>
              </a:rPr>
              <a:t>“F. e G. Fontana” di Pomarolo </a:t>
            </a:r>
          </a:p>
        </p:txBody>
      </p:sp>
      <p:sp>
        <p:nvSpPr>
          <p:cNvPr id="14" name=""/>
          <p:cNvSpPr/>
          <p:nvPr>
            <p:ph type="body" idx="10"/>
          </p:nvPr>
        </p:nvSpPr>
        <p:spPr>
          <a:xfrm>
            <a:off x="0" y="5257800"/>
            <a:ext cx="5327650" cy="14389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300"/>
              </a:lnSpc>
              <a:spcAft>
                <a:spcPts val="0"/>
              </a:spcAft>
            </a:pPr>
            <a:r>
              <a:rPr lang="it-IT" sz="1200" b="1" spc="-45">
                <a:solidFill>
                  <a:srgbClr val="114293"/>
                </a:solidFill>
                <a:latin typeface="Tahoma" pitchFamily="2" panose="02020603050405020304"/>
              </a:rPr>
              <a:t>Diretta dal Maestro Stefano Matuzzi </a:t>
            </a:r>
          </a:p>
          <a:p>
            <a:pPr marL="0" marR="0" indent="0" algn="ctr">
              <a:lnSpc>
                <a:spcPts val="1700"/>
              </a:lnSpc>
              <a:spcBef>
                <a:spcPts val="900"/>
              </a:spcBef>
              <a:spcAft>
                <a:spcPts val="0"/>
              </a:spcAft>
            </a:pPr>
            <a:r>
              <a:rPr lang="it-IT" sz="1050" spc="0">
                <a:solidFill>
                  <a:srgbClr val="000000"/>
                </a:solidFill>
                <a:latin typeface="Tahoma" pitchFamily="2" panose="02020603050405020304"/>
              </a:rPr>
              <a:t>Presenta la serata </a:t>
            </a:r>
            <a:r>
              <a:rPr lang="it-IT" sz="1050" b="1" i="1" spc="0">
                <a:solidFill>
                  <a:srgbClr val="000000"/>
                </a:solidFill>
                <a:latin typeface="Arial" pitchFamily="2" panose="02020603050405020304"/>
              </a:rPr>
              <a:t>Aido Vallagarina </a:t>
            </a:r>
            <a:br/>
            <a:r>
              <a:rPr lang="it-IT" sz="1050" spc="0">
                <a:solidFill>
                  <a:srgbClr val="000000"/>
                </a:solidFill>
                <a:latin typeface="Tahoma" pitchFamily="2" panose="02020603050405020304"/>
              </a:rPr>
              <a:t>Interverrà il </a:t>
            </a:r>
            <a:r>
              <a:rPr lang="it-IT" sz="1100" b="1" spc="0">
                <a:solidFill>
                  <a:srgbClr val="000000"/>
                </a:solidFill>
                <a:latin typeface="Tahoma" pitchFamily="2" panose="02020603050405020304"/>
              </a:rPr>
              <a:t>Prof. Dr. Alfred Königsrainer </a:t>
            </a:r>
          </a:p>
          <a:p>
            <a:pPr marL="0" marR="0" indent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950" i="1" spc="0">
                <a:solidFill>
                  <a:srgbClr val="000000"/>
                </a:solidFill>
                <a:latin typeface="Arial" pitchFamily="2" panose="02020603050405020304"/>
              </a:rPr>
              <a:t>Direttore Medico della Clinica Universitaria di Chirurgia e Trapianti presso la Clinica </a:t>
            </a:r>
            <a:br/>
            <a:r>
              <a:rPr lang="it-IT" sz="950" i="1" spc="0">
                <a:solidFill>
                  <a:srgbClr val="000000"/>
                </a:solidFill>
                <a:latin typeface="Arial" pitchFamily="2" panose="02020603050405020304"/>
              </a:rPr>
              <a:t>Universitaria di Tubinga (D), e prima presso la Clinica Universitaria di Innsbruck (A) </a:t>
            </a:r>
            <a:br/>
            <a:r>
              <a:rPr lang="it-IT" sz="1050" b="1" spc="0">
                <a:solidFill>
                  <a:srgbClr val="000000"/>
                </a:solidFill>
                <a:latin typeface="Arial" pitchFamily="2" panose="02020603050405020304"/>
              </a:rPr>
              <a:t>e alcune testimonianze di trapiantati </a:t>
            </a:r>
          </a:p>
          <a:p>
            <a:pPr marL="0" marR="0" indent="0" algn="ctr">
              <a:lnSpc>
                <a:spcPts val="1300"/>
              </a:lnSpc>
              <a:spcBef>
                <a:spcPts val="450"/>
              </a:spcBef>
              <a:spcAft>
                <a:spcPts val="180"/>
              </a:spcAft>
            </a:pPr>
            <a:r>
              <a:rPr lang="it-IT" sz="1050" b="1" spc="5">
                <a:solidFill>
                  <a:srgbClr val="000000"/>
                </a:solidFill>
                <a:latin typeface="Arial" pitchFamily="2" panose="02020603050405020304"/>
              </a:rPr>
              <a:t>info: </a:t>
            </a:r>
            <a:r>
              <a:rPr lang="it-IT" sz="1050" b="1" u="sng" spc="5">
                <a:solidFill>
                  <a:srgbClr val="0000FF"/>
                </a:solidFill>
                <a:latin typeface="Arial" pitchFamily="2" panose="02020603050405020304"/>
              </a:rPr>
              <a:t>info@aidovallagarina.it</a:t>
            </a:r>
            <a:r>
              <a:rPr lang="it-IT" sz="100" b="1" spc="5">
                <a:solidFill>
                  <a:srgbClr val="000000"/>
                </a:solidFill>
                <a:latin typeface="Arial" pitchFamily="2" panose="02020603050405020304"/>
              </a:rPr>
              <a:t> </a:t>
            </a:r>
          </a:p>
        </p:txBody>
      </p:sp>
      <p:sp>
        <p:nvSpPr>
          <p:cNvPr id="15" name=""/>
          <p:cNvSpPr/>
          <p:nvPr>
            <p:ph type="body" idx="10"/>
          </p:nvPr>
        </p:nvSpPr>
        <p:spPr>
          <a:xfrm>
            <a:off x="0" y="6696710"/>
            <a:ext cx="5327650" cy="347345"/>
          </a:xfrm>
          <a:prstGeom prst="rect">
            <a:avLst/>
          </a:prstGeom>
          <a:solidFill>
            <a:srgbClr val="114293"/>
          </a:solidFill>
          <a:ln w="0" cmpd="sng">
            <a:noFill/>
            <a:prstDash val="solid"/>
          </a:ln>
        </p:spPr>
        <p:txBody>
          <a:bodyPr vert="horz" lIns="0" tIns="68580" rIns="0" bIns="0" anchor="t"/>
          <a:lstStyle/>
          <a:p>
            <a:pPr marL="0" marR="0" indent="0" algn="ctr">
              <a:lnSpc>
                <a:spcPts val="1300"/>
              </a:lnSpc>
              <a:spcAft>
                <a:spcPts val="840"/>
              </a:spcAft>
            </a:pPr>
            <a:r>
              <a:rPr lang="it-IT" sz="1050" spc="15">
                <a:solidFill>
                  <a:srgbClr val="FFFFFF"/>
                </a:solidFill>
                <a:latin typeface="Tahoma" pitchFamily="2" panose="02020603050405020304"/>
              </a:rPr>
              <a:t>-</a:t>
            </a:r>
            <a:r>
              <a:rPr lang="it-IT" sz="1050" spc="15">
                <a:solidFill>
                  <a:srgbClr val="FBFBF9"/>
                </a:solidFill>
                <a:latin typeface="Tahoma" pitchFamily="2" panose="02020603050405020304"/>
              </a:rPr>
              <a:t> Ingresso libero</a:t>
            </a:r>
            <a:r>
              <a:rPr lang="it-IT" sz="1050" spc="15">
                <a:solidFill>
                  <a:srgbClr val="FFFFFF"/>
                </a:solidFill>
                <a:latin typeface="Tahoma" pitchFamily="2" panose="02020603050405020304"/>
              </a:rPr>
              <a:t> - </a:t>
            </a:r>
          </a:p>
        </p:txBody>
      </p:sp>
      <p:sp>
        <p:nvSpPr>
          <p:cNvPr id="16" name=""/>
          <p:cNvSpPr/>
          <p:nvPr>
            <p:ph type="body" idx="10"/>
          </p:nvPr>
        </p:nvSpPr>
        <p:spPr>
          <a:xfrm>
            <a:off x="0" y="7091045"/>
            <a:ext cx="5327650" cy="4273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445" rIns="0" bIns="0" anchor="t"/>
          <a:lstStyle/>
          <a:p>
            <a:pPr marL="0" marR="0" indent="0" algn="ctr">
              <a:lnSpc>
                <a:spcPts val="1100"/>
              </a:lnSpc>
              <a:spcAft>
                <a:spcPts val="70"/>
              </a:spcAft>
            </a:pPr>
            <a:r>
              <a:rPr lang="it-IT" sz="900" spc="0">
                <a:solidFill>
                  <a:srgbClr val="000000"/>
                </a:solidFill>
                <a:latin typeface="Tahoma" pitchFamily="2" panose="02020603050405020304"/>
              </a:rPr>
              <a:t>Sarà possibile prenotare entro il </a:t>
            </a:r>
            <a:r>
              <a:rPr lang="it-IT" sz="850" b="1" spc="0">
                <a:solidFill>
                  <a:srgbClr val="000000"/>
                </a:solidFill>
                <a:latin typeface="Arial" pitchFamily="2" panose="02020603050405020304"/>
              </a:rPr>
              <a:t>10 marzo 2020 </a:t>
            </a:r>
            <a:r>
              <a:rPr lang="it-IT" sz="900" spc="0">
                <a:solidFill>
                  <a:srgbClr val="000000"/>
                </a:solidFill>
                <a:latin typeface="Tahoma" pitchFamily="2" panose="02020603050405020304"/>
              </a:rPr>
              <a:t>scrivendo una mail a: </a:t>
            </a:r>
            <a:r>
              <a:rPr lang="it-IT" sz="900" u="sng" spc="0">
                <a:solidFill>
                  <a:srgbClr val="0000FF"/>
                </a:solidFill>
                <a:latin typeface="Tahoma" pitchFamily="2" panose="02020603050405020304"/>
              </a:rPr>
              <a:t>aido.vallagarina@gmail.com</a:t>
            </a:r>
            <a:r>
              <a:rPr lang="it-IT" sz="900" spc="0">
                <a:solidFill>
                  <a:srgbClr val="000000"/>
                </a:solidFill>
                <a:latin typeface="Tahoma" pitchFamily="2" panose="02020603050405020304"/>
              </a:rPr>
              <a:t>. </a:t>
            </a:r>
            <a:br/>
            <a:r>
              <a:rPr lang="it-IT" sz="900" spc="0">
                <a:solidFill>
                  <a:srgbClr val="000000"/>
                </a:solidFill>
                <a:latin typeface="Tahoma" pitchFamily="2" panose="02020603050405020304"/>
              </a:rPr>
              <a:t>Per chi non ha prenotato, la distribuzione dei biglietti ancora disponibili, comincerà a partire dalle </a:t>
            </a:r>
            <a:br/>
            <a:r>
              <a:rPr lang="it-IT" sz="900" spc="0">
                <a:solidFill>
                  <a:srgbClr val="000000"/>
                </a:solidFill>
                <a:latin typeface="Tahoma" pitchFamily="2" panose="02020603050405020304"/>
              </a:rPr>
              <a:t>19.30 alle 20.30 presso la biglietteria del Teatro R. Zandonai </a:t>
            </a:r>
          </a:p>
        </p:txBody>
      </p:sp>
    </p:spTree>
  </p:cSld>
  <p:clrMapOvr>
    <a:masterClrMapping/>
  </p:clrMapOvr>
</p:sldLayout>
</file>

<file path=ppt/slideMasters/_rels/slideMaster1.xml.rels>&#65279;<?xml version="1.0" encoding="utf-8"?><Relationships xmlns="http://schemas.openxmlformats.org/package/2006/relationships"><Relationship Type="http://schemas.openxmlformats.org/officeDocument/2006/relationships/theme" Target="../theme/theme1.xml" Id="rId4" /><Relationship Type="http://schemas.openxmlformats.org/officeDocument/2006/relationships/slideLayout" Target="../slideLayouts/slideLayout1.xml" Id="rId7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dc="http://purl.org/dc/elements/1.1/" xmlns:cp="http://schemas.openxmlformats.org/package/2006/metadata/core-properties">
  <p:cSld>
    <p:bg>
      <p:bgPr>
        <a:solidFill>
          <a:schemeClr val="bg1">
            <a:alpha val="100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7"/>
  </p:sldLayoutIdLst>
  <p:txStyles>
    <p:titleStyle/>
    <p:bodyStyle/>
    <p:otherStyle/>
  </p:txStyles>
</p:sldMaster>
</file>

<file path=ppt/slides/_rels/slide1.xml.rels>&#65279;<?xml version="1.0" encoding="utf-8"?><Relationships xmlns="http://schemas.openxmlformats.org/package/2006/relationships"><Relationship Type="http://schemas.openxmlformats.org/officeDocument/2006/relationships/slideLayout" Target="../slideLayouts/slideLayout1.xml" Id="rId7" /><Relationship Type="http://schemas.openxmlformats.org/officeDocument/2006/relationships/image" Target="../media/image1.jpg" Id="rId9" /><Relationship Type="http://schemas.openxmlformats.org/officeDocument/2006/relationships/image" Target="../media/image2.jpg" Id="rId11" /><Relationship Type="http://schemas.openxmlformats.org/officeDocument/2006/relationships/image" Target="../media/image3.jpg" Id="rId13" /><Relationship Type="http://schemas.openxmlformats.org/officeDocument/2006/relationships/image" Target="../media/image4.jpg" Id="rId15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dc="http://purl.org/dc/elements/1.1/" xmlns:cp="http://schemas.openxmlformats.org/package/2006/metadata/core-properties">
  <p:cSld>
    <p:bg>
      <p:bgPr>
        <a:solidFill>
          <a:srgbClr val="C8CEE3"/>
        </a:solidFill>
      </p:bgPr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.jpg"/>
          <p:cNvPicPr/>
          <p:nvPr/>
        </p:nvPicPr>
        <p:blipFill>
          <a:blip r:embed="rId9"/>
          <a:stretch>
            <a:fillRect/>
          </a:stretch>
        </p:blipFill>
        <p:spPr>
          <a:xfrm>
            <a:off x="875030" y="121920"/>
            <a:ext cx="563880" cy="533400"/>
          </a:xfrm>
          <a:prstGeom prst="rect">
            <a:avLst/>
          </a:prstGeom>
        </p:spPr>
      </p:pic>
      <p:pic>
        <p:nvPicPr>
          <p:cNvPr id="8" name="Image.jpg"/>
          <p:cNvPicPr/>
          <p:nvPr/>
        </p:nvPicPr>
        <p:blipFill>
          <a:blip r:embed="rId11"/>
          <a:stretch>
            <a:fillRect/>
          </a:stretch>
        </p:blipFill>
        <p:spPr>
          <a:xfrm>
            <a:off x="2286000" y="146050"/>
            <a:ext cx="737870" cy="777240"/>
          </a:xfrm>
          <a:prstGeom prst="rect">
            <a:avLst/>
          </a:prstGeom>
        </p:spPr>
      </p:pic>
      <p:pic>
        <p:nvPicPr>
          <p:cNvPr id="9" name="Image.jpg"/>
          <p:cNvPicPr/>
          <p:nvPr/>
        </p:nvPicPr>
        <p:blipFill>
          <a:blip r:embed="rId13"/>
          <a:stretch>
            <a:fillRect/>
          </a:stretch>
        </p:blipFill>
        <p:spPr>
          <a:xfrm>
            <a:off x="3971290" y="283210"/>
            <a:ext cx="497205" cy="554990"/>
          </a:xfrm>
          <a:prstGeom prst="rect">
            <a:avLst/>
          </a:prstGeom>
        </p:spPr>
      </p:pic>
      <p:pic>
        <p:nvPicPr>
          <p:cNvPr id="11" name="Image.jpg"/>
          <p:cNvPicPr/>
          <p:nvPr/>
        </p:nvPicPr>
        <p:blipFill>
          <a:blip r:embed="rId15"/>
          <a:stretch>
            <a:fillRect/>
          </a:stretch>
        </p:blipFill>
        <p:spPr>
          <a:xfrm>
            <a:off x="0" y="2660650"/>
            <a:ext cx="5327650" cy="3152140"/>
          </a:xfrm>
          <a:prstGeom prst="rect">
            <a:avLst/>
          </a:prstGeom>
        </p:spPr>
      </p:pic>
      <p:graphicFrame>
        <p:nvGraphicFramePr>
          <p:cNvPr id="6" name="table 6"/>
          <p:cNvGraphicFramePr>
            <a:graphicFrameLocks noGrp="1"/>
          </p:cNvGraphicFramePr>
          <p:nvPr/>
        </p:nvGraphicFramePr>
        <p:xfrm>
          <a:off x="783590" y="114300"/>
          <a:ext cx="3791585" cy="971550"/>
        </p:xfrm>
        <a:graphic>
          <a:graphicData uri="http://schemas.openxmlformats.org/drawingml/2006/table">
            <a:tbl>
              <a:tblGrid>
                <a:gridCol w="1136650"/>
                <a:gridCol w="1524000"/>
                <a:gridCol w="1130935"/>
              </a:tblGrid>
              <a:tr h="168910">
                <a:tc rowSpan="2">
                  <a:txBody>
                    <a:bodyPr vert="horz" anchor="t"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4">
                  <a:txBody>
                    <a:bodyPr vert="horz" anchor="t"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685800" marR="0" indent="0" algn="l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65"/>
                        </a:spcAft>
                      </a:pPr>
                      <a:r>
                        <a:rPr lang="it-IT" sz="500" b="1" spc="0">
                          <a:solidFill>
                            <a:srgbClr val="000000"/>
                          </a:solidFill>
                          <a:latin typeface="Tahoma" pitchFamily="2" panose="02020603050405020304"/>
                        </a:rPr>
                        <a:t>IN COLLABORAZIONE CON IL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372110">
                <a:tc>
                  <a:txBody>
                    <a:bodyPr vert="horz" anchor="t"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2">
                  <a:txBody>
                    <a:bodyPr vert="horz" anchor="t"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182880">
                <a:tc rowSpan="2">
                  <a:txBody>
                    <a:bodyPr vert="horz" anchor="t"/>
                    <a:lstStyle/>
                    <a:p>
                      <a:pPr marL="22860" marR="0" indent="0" algn="l">
                        <a:lnSpc>
                          <a:spcPts val="600"/>
                        </a:lnSpc>
                        <a:spcBef>
                          <a:spcPts val="295"/>
                        </a:spcBef>
                        <a:spcAft>
                          <a:spcPts val="660"/>
                        </a:spcAft>
                      </a:pPr>
                      <a:r>
                        <a:rPr lang="it-IT" sz="500" b="1" spc="0">
                          <a:solidFill>
                            <a:srgbClr val="114293"/>
                          </a:solidFill>
                          <a:latin typeface="Tahoma" pitchFamily="2" panose="02020603050405020304"/>
                        </a:rPr>
                        <a:t>GRUPPO VALLAGARINA </a:t>
                      </a:r>
                      <a:br/>
                      <a:r>
                        <a:rPr lang="it-IT" sz="500" b="1" spc="0">
                          <a:solidFill>
                            <a:srgbClr val="114293"/>
                          </a:solidFill>
                          <a:latin typeface="Tahoma" pitchFamily="2" panose="02020603050405020304"/>
                        </a:rPr>
                        <a:t>“ALESSANDRO RICCHI” </a:t>
                      </a:r>
                      <a:br/>
                      <a:r>
                        <a:rPr lang="it-IT" sz="500" b="1" spc="0">
                          <a:solidFill>
                            <a:srgbClr val="114293"/>
                          </a:solidFill>
                          <a:latin typeface="Tahoma" pitchFamily="2" panose="02020603050405020304"/>
                        </a:rPr>
                        <a:t>ONLUS - ROVERETO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179070">
                <a:tc>
                  <a:txBody>
                    <a:bodyPr vert="horz" anchor="t"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174625" indent="0" algn="r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500" b="1" spc="0">
                          <a:solidFill>
                            <a:srgbClr val="000000"/>
                          </a:solidFill>
                          <a:latin typeface="Tahoma" pitchFamily="2" panose="02020603050405020304"/>
                        </a:rPr>
                        <a:t>COMUNE </a:t>
                      </a:r>
                    </a:p>
                    <a:p>
                      <a:pPr marL="0" marR="117475" indent="0" algn="r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500" b="1" spc="0">
                          <a:solidFill>
                            <a:srgbClr val="000000"/>
                          </a:solidFill>
                          <a:latin typeface="Tahoma" pitchFamily="2" panose="02020603050405020304"/>
                        </a:rPr>
                        <a:t>DI ROVERETO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2" name=""/>
          <p:cNvSpPr/>
          <p:nvPr>
            <p:ph type="body" idx="10"/>
          </p:nvPr>
        </p:nvSpPr>
        <p:spPr>
          <a:xfrm>
            <a:off x="0" y="1085850"/>
            <a:ext cx="5327650" cy="50927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800"/>
              </a:lnSpc>
              <a:spcAft>
                <a:spcPts val="345"/>
              </a:spcAft>
            </a:pPr>
            <a:r>
              <a:rPr lang="it-IT" sz="1050" spc="0">
                <a:solidFill>
                  <a:srgbClr val="000000"/>
                </a:solidFill>
                <a:latin typeface="Tahoma" pitchFamily="2" panose="02020603050405020304"/>
              </a:rPr>
              <a:t>Serata Informativa sulla donazione e Trapianto di Organi, Tessuti e Cellule </a:t>
            </a:r>
            <a:br/>
            <a:r>
              <a:rPr lang="it-IT" sz="1200" b="1" spc="0">
                <a:solidFill>
                  <a:srgbClr val="000000"/>
                </a:solidFill>
                <a:latin typeface="Tahoma" pitchFamily="2" panose="02020603050405020304"/>
              </a:rPr>
              <a:t>TEATRO COMUNALE “RICCARDO ZANDONAI” DI ROVERETO </a:t>
            </a:r>
          </a:p>
        </p:txBody>
      </p:sp>
      <p:sp>
        <p:nvSpPr>
          <p:cNvPr id="13" name=""/>
          <p:cNvSpPr/>
          <p:nvPr>
            <p:ph type="body" idx="10"/>
          </p:nvPr>
        </p:nvSpPr>
        <p:spPr>
          <a:xfrm>
            <a:off x="0" y="1595120"/>
            <a:ext cx="5327650" cy="366268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540" rIns="0" bIns="0" anchor="t"/>
          <a:lstStyle/>
          <a:p>
            <a:pPr marL="0" marR="0" indent="0" algn="ctr">
              <a:lnSpc>
                <a:spcPts val="2700"/>
              </a:lnSpc>
              <a:spcAft>
                <a:spcPts val="0"/>
              </a:spcAft>
            </a:pPr>
            <a:r>
              <a:rPr lang="it-IT" sz="2250" b="1" spc="20">
                <a:solidFill>
                  <a:srgbClr val="114293"/>
                </a:solidFill>
                <a:latin typeface="Tahoma" pitchFamily="2" panose="02020603050405020304"/>
              </a:rPr>
              <a:t>SABATO 14 MARZO 2020 </a:t>
            </a:r>
          </a:p>
          <a:p>
            <a:pPr marL="0" marR="0" indent="0" algn="ctr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600" b="1" spc="-10">
                <a:solidFill>
                  <a:srgbClr val="000000"/>
                </a:solidFill>
                <a:latin typeface="Tahoma" pitchFamily="2" panose="02020603050405020304"/>
              </a:rPr>
              <a:t>ORE 20.30 </a:t>
            </a:r>
          </a:p>
          <a:p>
            <a:pPr marL="0" marR="0" indent="0" algn="ctr">
              <a:lnSpc>
                <a:spcPts val="2700"/>
              </a:lnSpc>
              <a:spcBef>
                <a:spcPts val="1495"/>
              </a:spcBef>
              <a:spcAft>
                <a:spcPts val="0"/>
              </a:spcAft>
            </a:pPr>
            <a:r>
              <a:rPr lang="it-IT" sz="2250" b="1" spc="-65">
                <a:solidFill>
                  <a:srgbClr val="114293"/>
                </a:solidFill>
                <a:latin typeface="Tahoma" pitchFamily="2" panose="02020603050405020304"/>
              </a:rPr>
              <a:t>CONCERTO BANDA MUSICALE </a:t>
            </a:r>
          </a:p>
          <a:p>
            <a:pPr marL="0" marR="0" indent="0" algn="ctr">
              <a:lnSpc>
                <a:spcPts val="2700"/>
              </a:lnSpc>
              <a:spcBef>
                <a:spcPts val="185"/>
              </a:spcBef>
              <a:spcAft>
                <a:spcPts val="17270"/>
              </a:spcAft>
            </a:pPr>
            <a:r>
              <a:rPr lang="it-IT" sz="2250" b="1" spc="-110">
                <a:solidFill>
                  <a:srgbClr val="114293"/>
                </a:solidFill>
                <a:latin typeface="Tahoma" pitchFamily="2" panose="02020603050405020304"/>
              </a:rPr>
              <a:t>“F. e G. Fontana” di Pomarolo </a:t>
            </a:r>
          </a:p>
        </p:txBody>
      </p:sp>
      <p:sp>
        <p:nvSpPr>
          <p:cNvPr id="14" name=""/>
          <p:cNvSpPr/>
          <p:nvPr>
            <p:ph type="body" idx="10"/>
          </p:nvPr>
        </p:nvSpPr>
        <p:spPr>
          <a:xfrm>
            <a:off x="0" y="5257800"/>
            <a:ext cx="5327650" cy="14389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300"/>
              </a:lnSpc>
              <a:spcAft>
                <a:spcPts val="0"/>
              </a:spcAft>
            </a:pPr>
            <a:r>
              <a:rPr lang="it-IT" sz="1200" b="1" spc="-45">
                <a:solidFill>
                  <a:srgbClr val="114293"/>
                </a:solidFill>
                <a:latin typeface="Tahoma" pitchFamily="2" panose="02020603050405020304"/>
              </a:rPr>
              <a:t>Diretta dal Maestro Stefano Matuzzi </a:t>
            </a:r>
          </a:p>
          <a:p>
            <a:pPr marL="0" marR="0" indent="0" algn="ctr">
              <a:lnSpc>
                <a:spcPts val="1700"/>
              </a:lnSpc>
              <a:spcBef>
                <a:spcPts val="900"/>
              </a:spcBef>
              <a:spcAft>
                <a:spcPts val="0"/>
              </a:spcAft>
            </a:pPr>
            <a:r>
              <a:rPr lang="it-IT" sz="1050" spc="0">
                <a:solidFill>
                  <a:srgbClr val="000000"/>
                </a:solidFill>
                <a:latin typeface="Tahoma" pitchFamily="2" panose="02020603050405020304"/>
              </a:rPr>
              <a:t>Presenta la serata </a:t>
            </a:r>
            <a:r>
              <a:rPr lang="it-IT" sz="1050" b="1" i="1" spc="0">
                <a:solidFill>
                  <a:srgbClr val="000000"/>
                </a:solidFill>
                <a:latin typeface="Arial" pitchFamily="2" panose="02020603050405020304"/>
              </a:rPr>
              <a:t>Aido Vallagarina </a:t>
            </a:r>
            <a:br/>
            <a:r>
              <a:rPr lang="it-IT" sz="1050" spc="0">
                <a:solidFill>
                  <a:srgbClr val="000000"/>
                </a:solidFill>
                <a:latin typeface="Tahoma" pitchFamily="2" panose="02020603050405020304"/>
              </a:rPr>
              <a:t>Interverrà il </a:t>
            </a:r>
            <a:r>
              <a:rPr lang="it-IT" sz="1100" b="1" spc="0">
                <a:solidFill>
                  <a:srgbClr val="000000"/>
                </a:solidFill>
                <a:latin typeface="Tahoma" pitchFamily="2" panose="02020603050405020304"/>
              </a:rPr>
              <a:t>Prof. Dr. Alfred Königsrainer </a:t>
            </a:r>
          </a:p>
          <a:p>
            <a:pPr marL="0" marR="0" indent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950" i="1" spc="0">
                <a:solidFill>
                  <a:srgbClr val="000000"/>
                </a:solidFill>
                <a:latin typeface="Arial" pitchFamily="2" panose="02020603050405020304"/>
              </a:rPr>
              <a:t>Direttore Medico della Clinica Universitaria di Chirurgia e Trapianti presso la Clinica </a:t>
            </a:r>
            <a:br/>
            <a:r>
              <a:rPr lang="it-IT" sz="950" i="1" spc="0">
                <a:solidFill>
                  <a:srgbClr val="000000"/>
                </a:solidFill>
                <a:latin typeface="Arial" pitchFamily="2" panose="02020603050405020304"/>
              </a:rPr>
              <a:t>Universitaria di Tubinga (D), e prima presso la Clinica Universitaria di Innsbruck (A) </a:t>
            </a:r>
            <a:br/>
            <a:r>
              <a:rPr lang="it-IT" sz="1050" b="1" spc="0">
                <a:solidFill>
                  <a:srgbClr val="000000"/>
                </a:solidFill>
                <a:latin typeface="Arial" pitchFamily="2" panose="02020603050405020304"/>
              </a:rPr>
              <a:t>e alcune testimonianze di trapiantati </a:t>
            </a:r>
          </a:p>
          <a:p>
            <a:pPr marL="0" marR="0" indent="0" algn="ctr">
              <a:lnSpc>
                <a:spcPts val="1300"/>
              </a:lnSpc>
              <a:spcBef>
                <a:spcPts val="450"/>
              </a:spcBef>
              <a:spcAft>
                <a:spcPts val="180"/>
              </a:spcAft>
            </a:pPr>
            <a:r>
              <a:rPr lang="it-IT" sz="1050" b="1" spc="5">
                <a:solidFill>
                  <a:srgbClr val="000000"/>
                </a:solidFill>
                <a:latin typeface="Arial" pitchFamily="2" panose="02020603050405020304"/>
              </a:rPr>
              <a:t>info: </a:t>
            </a:r>
            <a:r>
              <a:rPr lang="it-IT" sz="1050" b="1" u="sng" spc="5">
                <a:solidFill>
                  <a:srgbClr val="0000FF"/>
                </a:solidFill>
                <a:latin typeface="Arial" pitchFamily="2" panose="02020603050405020304"/>
              </a:rPr>
              <a:t>info@aidovallagarina.it</a:t>
            </a:r>
            <a:r>
              <a:rPr lang="it-IT" sz="100" b="1" spc="5">
                <a:solidFill>
                  <a:srgbClr val="000000"/>
                </a:solidFill>
                <a:latin typeface="Arial" pitchFamily="2" panose="02020603050405020304"/>
              </a:rPr>
              <a:t> </a:t>
            </a:r>
          </a:p>
        </p:txBody>
      </p:sp>
      <p:sp>
        <p:nvSpPr>
          <p:cNvPr id="15" name=""/>
          <p:cNvSpPr/>
          <p:nvPr>
            <p:ph type="body" idx="10"/>
          </p:nvPr>
        </p:nvSpPr>
        <p:spPr>
          <a:xfrm>
            <a:off x="0" y="6696710"/>
            <a:ext cx="5327650" cy="347345"/>
          </a:xfrm>
          <a:prstGeom prst="rect">
            <a:avLst/>
          </a:prstGeom>
          <a:solidFill>
            <a:srgbClr val="114293"/>
          </a:solidFill>
          <a:ln w="0" cmpd="sng">
            <a:noFill/>
            <a:prstDash val="solid"/>
          </a:ln>
        </p:spPr>
        <p:txBody>
          <a:bodyPr vert="horz" lIns="0" tIns="68580" rIns="0" bIns="0" anchor="t"/>
          <a:lstStyle/>
          <a:p>
            <a:pPr marL="0" marR="0" indent="0" algn="ctr">
              <a:lnSpc>
                <a:spcPts val="1300"/>
              </a:lnSpc>
              <a:spcAft>
                <a:spcPts val="840"/>
              </a:spcAft>
            </a:pPr>
            <a:r>
              <a:rPr lang="it-IT" sz="1050" spc="15">
                <a:solidFill>
                  <a:srgbClr val="FFFFFF"/>
                </a:solidFill>
                <a:latin typeface="Tahoma" pitchFamily="2" panose="02020603050405020304"/>
              </a:rPr>
              <a:t>-</a:t>
            </a:r>
            <a:r>
              <a:rPr lang="it-IT" sz="1050" spc="15">
                <a:solidFill>
                  <a:srgbClr val="FBFBF9"/>
                </a:solidFill>
                <a:latin typeface="Tahoma" pitchFamily="2" panose="02020603050405020304"/>
              </a:rPr>
              <a:t> Ingresso libero</a:t>
            </a:r>
            <a:r>
              <a:rPr lang="it-IT" sz="1050" spc="15">
                <a:solidFill>
                  <a:srgbClr val="FFFFFF"/>
                </a:solidFill>
                <a:latin typeface="Tahoma" pitchFamily="2" panose="02020603050405020304"/>
              </a:rPr>
              <a:t> - </a:t>
            </a:r>
          </a:p>
        </p:txBody>
      </p:sp>
      <p:sp>
        <p:nvSpPr>
          <p:cNvPr id="16" name=""/>
          <p:cNvSpPr/>
          <p:nvPr>
            <p:ph type="body" idx="10"/>
          </p:nvPr>
        </p:nvSpPr>
        <p:spPr>
          <a:xfrm>
            <a:off x="0" y="7091045"/>
            <a:ext cx="5327650" cy="4273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445" rIns="0" bIns="0" anchor="t"/>
          <a:lstStyle/>
          <a:p>
            <a:pPr marL="0" marR="0" indent="0" algn="ctr">
              <a:lnSpc>
                <a:spcPts val="1100"/>
              </a:lnSpc>
              <a:spcAft>
                <a:spcPts val="70"/>
              </a:spcAft>
            </a:pPr>
            <a:r>
              <a:rPr lang="it-IT" sz="900" spc="0">
                <a:solidFill>
                  <a:srgbClr val="000000"/>
                </a:solidFill>
                <a:latin typeface="Tahoma" pitchFamily="2" panose="02020603050405020304"/>
              </a:rPr>
              <a:t>Sarà possibile prenotare entro il </a:t>
            </a:r>
            <a:r>
              <a:rPr lang="it-IT" sz="850" b="1" spc="0">
                <a:solidFill>
                  <a:srgbClr val="000000"/>
                </a:solidFill>
                <a:latin typeface="Arial" pitchFamily="2" panose="02020603050405020304"/>
              </a:rPr>
              <a:t>10 marzo 2020 </a:t>
            </a:r>
            <a:r>
              <a:rPr lang="it-IT" sz="900" spc="0">
                <a:solidFill>
                  <a:srgbClr val="000000"/>
                </a:solidFill>
                <a:latin typeface="Tahoma" pitchFamily="2" panose="02020603050405020304"/>
              </a:rPr>
              <a:t>scrivendo una mail a: </a:t>
            </a:r>
            <a:r>
              <a:rPr lang="it-IT" sz="900" u="sng" spc="0">
                <a:solidFill>
                  <a:srgbClr val="0000FF"/>
                </a:solidFill>
                <a:latin typeface="Tahoma" pitchFamily="2" panose="02020603050405020304"/>
              </a:rPr>
              <a:t>aido.vallagarina@gmail.com</a:t>
            </a:r>
            <a:r>
              <a:rPr lang="it-IT" sz="900" spc="0">
                <a:solidFill>
                  <a:srgbClr val="000000"/>
                </a:solidFill>
                <a:latin typeface="Tahoma" pitchFamily="2" panose="02020603050405020304"/>
              </a:rPr>
              <a:t>. </a:t>
            </a:r>
            <a:br/>
            <a:r>
              <a:rPr lang="it-IT" sz="900" spc="0">
                <a:solidFill>
                  <a:srgbClr val="000000"/>
                </a:solidFill>
                <a:latin typeface="Tahoma" pitchFamily="2" panose="02020603050405020304"/>
              </a:rPr>
              <a:t>Per chi non ha prenotato, la distribuzione dei biglietti ancora disponibili, comincerà a partire dalle </a:t>
            </a:r>
            <a:br/>
            <a:r>
              <a:rPr lang="it-IT" sz="900" spc="0">
                <a:solidFill>
                  <a:srgbClr val="000000"/>
                </a:solidFill>
                <a:latin typeface="Tahoma" pitchFamily="2" panose="02020603050405020304"/>
              </a:rPr>
              <a:t>19.30 alle 20.30 presso la biglietteria del Teatro R. Zandonai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xmlns:dc="http://purl.org/dc/elements/1.1/" xmlns:cp="http://schemas.openxmlformats.org/package/2006/metadata/core-properties">
  <a:themeElements>
    <a:clrScheme name="Office">
      <a:dk1>
        <a:sysClr val="windowText"/>
      </a:dk1>
      <a:lt1>
        <a:sysClr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</a:theme>
</file>

<file path=docProps/core.xml><?xml version="1.0" encoding="utf-8"?>
<cp:coreProperties xmlns:a="http://schemas.openxmlformats.org/drawingml/2006/main" xmlns:r="http://schemas.openxmlformats.org/officeDocument/2006/relationships" xmlns:p="http://schemas.openxmlformats.org/presentationml/2006/main" xmlns:dc="http://purl.org/dc/elements/1.1/" xmlns:cp="http://schemas.openxmlformats.org/package/2006/metadata/core-properties"/>
</file>